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117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65437457"/>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270000" y="1638300"/>
            <a:ext cx="10464800" cy="3302000"/>
          </a:xfrm>
          <a:prstGeom prst="rect">
            <a:avLst/>
          </a:prstGeom>
        </p:spPr>
        <p:txBody>
          <a:bodyPr anchor="b"/>
          <a:lstStyle/>
          <a:p>
            <a:r>
              <a:t>Title Text</a:t>
            </a:r>
          </a:p>
        </p:txBody>
      </p:sp>
      <p:sp>
        <p:nvSpPr>
          <p:cNvPr id="12" name="Body Level One…"/>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–Johnny Appleseed</a:t>
            </a:r>
          </a:p>
        </p:txBody>
      </p:sp>
      <p:sp>
        <p:nvSpPr>
          <p:cNvPr id="94" name="“Type a quote here.”"/>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1270000" y="6718300"/>
            <a:ext cx="10464800" cy="1422400"/>
          </a:xfrm>
          <a:prstGeom prst="rect">
            <a:avLst/>
          </a:prstGeom>
        </p:spPr>
        <p:txBody>
          <a:bodyPr anchor="b"/>
          <a:lstStyle/>
          <a:p>
            <a:r>
              <a:t>Title Text</a:t>
            </a:r>
          </a:p>
        </p:txBody>
      </p:sp>
      <p:sp>
        <p:nvSpPr>
          <p:cNvPr id="22" name="Body Level One…"/>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1270000" y="3225800"/>
            <a:ext cx="10464800" cy="3302000"/>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952500" y="635000"/>
            <a:ext cx="5334000" cy="3987800"/>
          </a:xfrm>
          <a:prstGeom prst="rect">
            <a:avLst/>
          </a:prstGeom>
        </p:spPr>
        <p:txBody>
          <a:bodyPr anchor="b"/>
          <a:lstStyle>
            <a:lvl1pPr>
              <a:defRPr sz="6000"/>
            </a:lvl1pPr>
          </a:lstStyle>
          <a:p>
            <a:r>
              <a:t>Title Text</a:t>
            </a:r>
          </a:p>
        </p:txBody>
      </p:sp>
      <p:sp>
        <p:nvSpPr>
          <p:cNvPr id="40" name="Body Level One…"/>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952500" y="1270000"/>
            <a:ext cx="11099800" cy="7213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Image"/>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Image"/>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he Apostolate of Courage"/>
          <p:cNvSpPr txBox="1">
            <a:spLocks noGrp="1"/>
          </p:cNvSpPr>
          <p:nvPr>
            <p:ph type="ctrTitle"/>
          </p:nvPr>
        </p:nvSpPr>
        <p:spPr>
          <a:prstGeom prst="rect">
            <a:avLst/>
          </a:prstGeom>
        </p:spPr>
        <p:txBody>
          <a:bodyPr/>
          <a:lstStyle/>
          <a:p>
            <a:r>
              <a:t>The Apostolate of Courage</a:t>
            </a:r>
          </a:p>
        </p:txBody>
      </p:sp>
      <p:sp>
        <p:nvSpPr>
          <p:cNvPr id="120" name="Fr. Ed Benioff…"/>
          <p:cNvSpPr txBox="1">
            <a:spLocks noGrp="1"/>
          </p:cNvSpPr>
          <p:nvPr>
            <p:ph type="subTitle" sz="quarter" idx="1"/>
          </p:nvPr>
        </p:nvSpPr>
        <p:spPr>
          <a:prstGeom prst="rect">
            <a:avLst/>
          </a:prstGeom>
        </p:spPr>
        <p:txBody>
          <a:bodyPr/>
          <a:lstStyle/>
          <a:p>
            <a:pPr defTabSz="537463">
              <a:defRPr sz="3404"/>
            </a:pPr>
            <a:r>
              <a:t>Fr. Ed Benioff</a:t>
            </a:r>
          </a:p>
          <a:p>
            <a:pPr defTabSz="537463">
              <a:defRPr sz="3404"/>
            </a:pPr>
            <a:r>
              <a:t>Los Angeles Courage Chaplain</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hurch’s response to homosexuality"/>
          <p:cNvSpPr txBox="1">
            <a:spLocks noGrp="1"/>
          </p:cNvSpPr>
          <p:nvPr>
            <p:ph type="title"/>
          </p:nvPr>
        </p:nvSpPr>
        <p:spPr>
          <a:prstGeom prst="rect">
            <a:avLst/>
          </a:prstGeom>
        </p:spPr>
        <p:txBody>
          <a:bodyPr/>
          <a:lstStyle>
            <a:lvl1pPr defTabSz="484886">
              <a:defRPr sz="6640"/>
            </a:lvl1pPr>
          </a:lstStyle>
          <a:p>
            <a:r>
              <a:t>Church’s response to homosexuality</a:t>
            </a:r>
          </a:p>
        </p:txBody>
      </p:sp>
      <p:sp>
        <p:nvSpPr>
          <p:cNvPr id="147" name="“The homosexual inclination, which is objectively disordered, constitutes for most of them a trial.  They must be accepted with respect, compassion, and sensitivity.  Every sign of unjust discrimination in their regard should be avoided.  These persons are called to fulfill God’s will in their lives and, if they are Christians, to unite to the sacrifice of the Lord’s Cross the difficulties they may encounter from their condition.” Catechism 2358"/>
          <p:cNvSpPr txBox="1">
            <a:spLocks noGrp="1"/>
          </p:cNvSpPr>
          <p:nvPr>
            <p:ph type="body" idx="1"/>
          </p:nvPr>
        </p:nvSpPr>
        <p:spPr>
          <a:prstGeom prst="rect">
            <a:avLst/>
          </a:prstGeom>
        </p:spPr>
        <p:txBody>
          <a:bodyPr/>
          <a:lstStyle/>
          <a:p>
            <a:r>
              <a:t>“The homosexual inclination, which is objectively disordered, constitutes for most of them a trial.  They must be accepted with respect, compassion, and sensitivity.  Every sign of unjust discrimination in their regard should be avoided.  These persons are called to fulfill God’s will in their lives and, if they are Christians, to unite to the sacrifice of the Lord’s Cross the difficulties they may encounter from their condition.” Catechism 2358</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Living Water of Christ"/>
          <p:cNvSpPr txBox="1">
            <a:spLocks noGrp="1"/>
          </p:cNvSpPr>
          <p:nvPr>
            <p:ph type="title"/>
          </p:nvPr>
        </p:nvSpPr>
        <p:spPr>
          <a:prstGeom prst="rect">
            <a:avLst/>
          </a:prstGeom>
        </p:spPr>
        <p:txBody>
          <a:bodyPr/>
          <a:lstStyle/>
          <a:p>
            <a:r>
              <a:t>Living Water of Christ</a:t>
            </a:r>
          </a:p>
        </p:txBody>
      </p:sp>
      <p:sp>
        <p:nvSpPr>
          <p:cNvPr id="150" name="“Everyone who drinks this water will be thirsty again, but whoever drinks the water I give them will never thirst.  Indeed, the water I give them will become in them a spring of water welling up to eternal life.” (John 4:13-14)"/>
          <p:cNvSpPr txBox="1">
            <a:spLocks noGrp="1"/>
          </p:cNvSpPr>
          <p:nvPr>
            <p:ph type="body" idx="1"/>
          </p:nvPr>
        </p:nvSpPr>
        <p:spPr>
          <a:prstGeom prst="rect">
            <a:avLst/>
          </a:prstGeom>
        </p:spPr>
        <p:txBody>
          <a:bodyPr/>
          <a:lstStyle/>
          <a:p>
            <a:r>
              <a:t>“Everyone who drinks this water will be thirsty again, but whoever drinks the water I give them will never thirst.  Indeed, the water I give them will become in them a spring of water welling up to eternal life.” (John 4:13-14)</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ring in the divine nature"/>
          <p:cNvSpPr txBox="1">
            <a:spLocks noGrp="1"/>
          </p:cNvSpPr>
          <p:nvPr>
            <p:ph type="title"/>
          </p:nvPr>
        </p:nvSpPr>
        <p:spPr>
          <a:prstGeom prst="rect">
            <a:avLst/>
          </a:prstGeom>
        </p:spPr>
        <p:txBody>
          <a:bodyPr/>
          <a:lstStyle>
            <a:lvl1pPr defTabSz="496570">
              <a:defRPr sz="6800"/>
            </a:lvl1pPr>
          </a:lstStyle>
          <a:p>
            <a:r>
              <a:t>Sharing in the divine nature</a:t>
            </a:r>
          </a:p>
        </p:txBody>
      </p:sp>
      <p:sp>
        <p:nvSpPr>
          <p:cNvPr id="153" name="“The word became flesh to make us partakers of the divine nature” St. Peter…"/>
          <p:cNvSpPr txBox="1">
            <a:spLocks noGrp="1"/>
          </p:cNvSpPr>
          <p:nvPr>
            <p:ph type="body" idx="1"/>
          </p:nvPr>
        </p:nvSpPr>
        <p:spPr>
          <a:prstGeom prst="rect">
            <a:avLst/>
          </a:prstGeom>
        </p:spPr>
        <p:txBody>
          <a:bodyPr/>
          <a:lstStyle/>
          <a:p>
            <a:r>
              <a:t>“The word became flesh to make us partakers of the divine nature” St. Peter </a:t>
            </a:r>
          </a:p>
          <a:p>
            <a:r>
              <a:t>“For the Son of God became man so that we might become God.”-St. Athanasius</a:t>
            </a:r>
          </a:p>
          <a:p>
            <a:r>
              <a:t>“The only begotten Son of God, wanting to make us sharers in his divinity, assumed our nature, so that he, made man, might make men gods.”-St. Thomas Aquinas</a:t>
            </a:r>
          </a:p>
          <a:p>
            <a:r>
              <a:t>Catechism 460</a:t>
            </a: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Title"/>
          <p:cNvSpPr txBox="1">
            <a:spLocks noGrp="1"/>
          </p:cNvSpPr>
          <p:nvPr>
            <p:ph type="title"/>
          </p:nvPr>
        </p:nvSpPr>
        <p:spPr>
          <a:prstGeom prst="rect">
            <a:avLst/>
          </a:prstGeom>
        </p:spPr>
        <p:txBody>
          <a:bodyPr/>
          <a:lstStyle/>
          <a:p>
            <a:endParaRPr/>
          </a:p>
        </p:txBody>
      </p:sp>
      <p:sp>
        <p:nvSpPr>
          <p:cNvPr id="156" name="Body"/>
          <p:cNvSpPr txBox="1">
            <a:spLocks noGrp="1"/>
          </p:cNvSpPr>
          <p:nvPr>
            <p:ph type="body" idx="1"/>
          </p:nvPr>
        </p:nvSpPr>
        <p:spPr>
          <a:prstGeom prst="rect">
            <a:avLst/>
          </a:prstGeom>
        </p:spPr>
        <p:txBody>
          <a:bodyPr/>
          <a:lstStyle/>
          <a:p>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Fr. John Harvey"/>
          <p:cNvSpPr txBox="1">
            <a:spLocks noGrp="1"/>
          </p:cNvSpPr>
          <p:nvPr>
            <p:ph type="title"/>
          </p:nvPr>
        </p:nvSpPr>
        <p:spPr>
          <a:prstGeom prst="rect">
            <a:avLst/>
          </a:prstGeom>
        </p:spPr>
        <p:txBody>
          <a:bodyPr/>
          <a:lstStyle/>
          <a:p>
            <a:r>
              <a:t>Fr. John Harvey</a:t>
            </a:r>
          </a:p>
        </p:txBody>
      </p:sp>
      <p:sp>
        <p:nvSpPr>
          <p:cNvPr id="123" name="Founder of Courage in 1980…"/>
          <p:cNvSpPr txBox="1">
            <a:spLocks noGrp="1"/>
          </p:cNvSpPr>
          <p:nvPr>
            <p:ph type="body" idx="1"/>
          </p:nvPr>
        </p:nvSpPr>
        <p:spPr>
          <a:prstGeom prst="rect">
            <a:avLst/>
          </a:prstGeom>
        </p:spPr>
        <p:txBody>
          <a:bodyPr/>
          <a:lstStyle/>
          <a:p>
            <a:r>
              <a:t>Founder of Courage in 1980</a:t>
            </a:r>
          </a:p>
          <a:p>
            <a:r>
              <a:t>Apostolate was blessed by Cardinal Terrence Cooke, the Archbishop of New York</a:t>
            </a:r>
          </a:p>
          <a:p>
            <a:r>
              <a:t>Harvey was an Oblate of St. Francis de Sales</a:t>
            </a:r>
          </a:p>
          <a:p>
            <a:r>
              <a:t>He taught moral theology  at several different institutions</a:t>
            </a:r>
          </a:p>
          <a:p>
            <a:r>
              <a:t>Established over 100 chapters in his 28 years as Director</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5 Goals of Courage"/>
          <p:cNvSpPr txBox="1">
            <a:spLocks noGrp="1"/>
          </p:cNvSpPr>
          <p:nvPr>
            <p:ph type="title"/>
          </p:nvPr>
        </p:nvSpPr>
        <p:spPr>
          <a:prstGeom prst="rect">
            <a:avLst/>
          </a:prstGeom>
        </p:spPr>
        <p:txBody>
          <a:bodyPr/>
          <a:lstStyle/>
          <a:p>
            <a:r>
              <a:t>5 Goals of Courage</a:t>
            </a:r>
          </a:p>
        </p:txBody>
      </p:sp>
      <p:sp>
        <p:nvSpPr>
          <p:cNvPr id="126" name="1. To live chaste lives in accordance with the Roman Catholic Church’s teaching on homosexuality (Chastity)…"/>
          <p:cNvSpPr txBox="1">
            <a:spLocks noGrp="1"/>
          </p:cNvSpPr>
          <p:nvPr>
            <p:ph type="body" idx="1"/>
          </p:nvPr>
        </p:nvSpPr>
        <p:spPr>
          <a:prstGeom prst="rect">
            <a:avLst/>
          </a:prstGeom>
        </p:spPr>
        <p:txBody>
          <a:bodyPr/>
          <a:lstStyle/>
          <a:p>
            <a:pPr marL="426719" indent="-426719" defTabSz="560831">
              <a:spcBef>
                <a:spcPts val="4000"/>
              </a:spcBef>
              <a:defRPr sz="3072"/>
            </a:pPr>
            <a:r>
              <a:t>1. To live chaste lives in accordance with the Roman Catholic Church’s teaching on homosexuality (Chastity)</a:t>
            </a:r>
          </a:p>
          <a:p>
            <a:pPr marL="426719" indent="-426719" defTabSz="560831">
              <a:spcBef>
                <a:spcPts val="4000"/>
              </a:spcBef>
              <a:defRPr sz="3072"/>
            </a:pPr>
            <a:r>
              <a:t>2. To dedicate our entire lives to Christ through service to others, spiritual reading, prayer, meditation, individual spiritual direction, frequent attendance at Mass, and the frequent reception of the sacraments of Reconciliation and Holy Eucharist (Prayer and Dedication)</a:t>
            </a:r>
          </a:p>
          <a:p>
            <a:pPr marL="426719" indent="-426719" defTabSz="560831">
              <a:spcBef>
                <a:spcPts val="4000"/>
              </a:spcBef>
              <a:defRPr sz="3072"/>
            </a:pPr>
            <a:r>
              <a:t>3. To foster a spirit of fellowship in which we may share with one another our thoughts and experiences, and so ensure that no one will have to face the problems of homosexuality alone. (Fellowship)</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5 Goals"/>
          <p:cNvSpPr txBox="1">
            <a:spLocks noGrp="1"/>
          </p:cNvSpPr>
          <p:nvPr>
            <p:ph type="title"/>
          </p:nvPr>
        </p:nvSpPr>
        <p:spPr>
          <a:prstGeom prst="rect">
            <a:avLst/>
          </a:prstGeom>
        </p:spPr>
        <p:txBody>
          <a:bodyPr/>
          <a:lstStyle/>
          <a:p>
            <a:r>
              <a:t>5 Goals</a:t>
            </a:r>
          </a:p>
        </p:txBody>
      </p:sp>
      <p:sp>
        <p:nvSpPr>
          <p:cNvPr id="129" name="4. To be mindful of the truth that chaste friendships are not only possible but necessary in a chaste Christian life and to encourage one another in forming and sustaining these friendships (Support)…"/>
          <p:cNvSpPr txBox="1">
            <a:spLocks noGrp="1"/>
          </p:cNvSpPr>
          <p:nvPr>
            <p:ph type="body" idx="1"/>
          </p:nvPr>
        </p:nvSpPr>
        <p:spPr>
          <a:prstGeom prst="rect">
            <a:avLst/>
          </a:prstGeom>
        </p:spPr>
        <p:txBody>
          <a:bodyPr/>
          <a:lstStyle/>
          <a:p>
            <a:r>
              <a:t>4. To be mindful of the truth that chaste friendships are not only possible but necessary in a chaste Christian life and to encourage one another in forming and sustaining these friendships (Support)</a:t>
            </a:r>
          </a:p>
          <a:p>
            <a:r>
              <a:t>5. To live lives that may serve as good examples to others. (Role model)</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ope Francis"/>
          <p:cNvSpPr txBox="1">
            <a:spLocks noGrp="1"/>
          </p:cNvSpPr>
          <p:nvPr>
            <p:ph type="title"/>
          </p:nvPr>
        </p:nvSpPr>
        <p:spPr>
          <a:prstGeom prst="rect">
            <a:avLst/>
          </a:prstGeom>
        </p:spPr>
        <p:txBody>
          <a:bodyPr/>
          <a:lstStyle/>
          <a:p>
            <a:r>
              <a:t>Pope Francis</a:t>
            </a:r>
          </a:p>
        </p:txBody>
      </p:sp>
      <p:sp>
        <p:nvSpPr>
          <p:cNvPr id="132" name="“I am glad that we are talking about homosexual people’s because before all else comes the individual person, in his wholeness and dignity.  People should not be defined only by their sexual tendencies: let us not forget that God loves all his creatures and we are destined to receive his infinite love.”-The Name of God is Mercy"/>
          <p:cNvSpPr txBox="1">
            <a:spLocks noGrp="1"/>
          </p:cNvSpPr>
          <p:nvPr>
            <p:ph type="body" idx="1"/>
          </p:nvPr>
        </p:nvSpPr>
        <p:spPr>
          <a:prstGeom prst="rect">
            <a:avLst/>
          </a:prstGeom>
        </p:spPr>
        <p:txBody>
          <a:bodyPr/>
          <a:lstStyle/>
          <a:p>
            <a:r>
              <a:t>“I am glad that we are talking about homosexual people’s because before all else comes the individual person, in his wholeness and dignity.  People should not be defined only by their sexual tendencies: let us not forget that God loves all his creatures and we are destined to receive his infinite love.”-The Name of God is Mercy</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Imago Dei"/>
          <p:cNvSpPr txBox="1">
            <a:spLocks noGrp="1"/>
          </p:cNvSpPr>
          <p:nvPr>
            <p:ph type="title"/>
          </p:nvPr>
        </p:nvSpPr>
        <p:spPr>
          <a:prstGeom prst="rect">
            <a:avLst/>
          </a:prstGeom>
        </p:spPr>
        <p:txBody>
          <a:bodyPr/>
          <a:lstStyle/>
          <a:p>
            <a:r>
              <a:t>Imago Dei</a:t>
            </a:r>
          </a:p>
        </p:txBody>
      </p:sp>
      <p:sp>
        <p:nvSpPr>
          <p:cNvPr id="135" name="“Of all visible creatures only man is able to know and love his creator.  He is the only creature on earth that God has willed for its own sake, and he alone is called to share, by knowledge and love, in God’s own life.  It was for this end that he was created, and this is the fundamental reason for his dignity.” Catechism 356"/>
          <p:cNvSpPr txBox="1">
            <a:spLocks noGrp="1"/>
          </p:cNvSpPr>
          <p:nvPr>
            <p:ph type="body" idx="1"/>
          </p:nvPr>
        </p:nvSpPr>
        <p:spPr>
          <a:prstGeom prst="rect">
            <a:avLst/>
          </a:prstGeom>
        </p:spPr>
        <p:txBody>
          <a:bodyPr/>
          <a:lstStyle/>
          <a:p>
            <a:r>
              <a:t>“Of all visible creatures only man is able to know and love his creator.  He is the only creature on earth that God has willed for its own sake, and he alone is called to share, by knowledge and love, in God’s own life.  It was for this end that he was created, and this is the fundamental reason for his dignity.” Catechism 356</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Dignity of the person"/>
          <p:cNvSpPr txBox="1">
            <a:spLocks noGrp="1"/>
          </p:cNvSpPr>
          <p:nvPr>
            <p:ph type="title"/>
          </p:nvPr>
        </p:nvSpPr>
        <p:spPr>
          <a:prstGeom prst="rect">
            <a:avLst/>
          </a:prstGeom>
        </p:spPr>
        <p:txBody>
          <a:bodyPr/>
          <a:lstStyle/>
          <a:p>
            <a:r>
              <a:t>Dignity of the person</a:t>
            </a:r>
          </a:p>
        </p:txBody>
      </p:sp>
      <p:sp>
        <p:nvSpPr>
          <p:cNvPr id="138" name="“Let any one of you who is without sin to be the first to throw a stone at her.  At this, those who heard began to go away one at a time, the older ones first, until only Jesus was left, with the women standing there.  Jesus asked her ‘woman, where are they? Has no one condemned you?  ‘No one sir,’ she said.  ‘Then neither do I condemn you.’ Jesus declared, ‘Go now and leave your life of sin.’ (John 8:3-11)"/>
          <p:cNvSpPr txBox="1">
            <a:spLocks noGrp="1"/>
          </p:cNvSpPr>
          <p:nvPr>
            <p:ph type="body" idx="1"/>
          </p:nvPr>
        </p:nvSpPr>
        <p:spPr>
          <a:prstGeom prst="rect">
            <a:avLst/>
          </a:prstGeom>
        </p:spPr>
        <p:txBody>
          <a:bodyPr/>
          <a:lstStyle/>
          <a:p>
            <a:r>
              <a:t>“Let any one of you who is without sin to be the first to throw a stone at her.  At this, those who heard began to go away one at a time, the older ones first, until only Jesus was left, with the women standing there.  Jesus asked her ‘woman, where are they? Has no one condemned you?  ‘No one sir,’ she said.  ‘Then neither do I condemn you.’ Jesus declared, ‘Go now and leave your life of sin.’ (John 8:3-11)</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Natural Law"/>
          <p:cNvSpPr txBox="1">
            <a:spLocks noGrp="1"/>
          </p:cNvSpPr>
          <p:nvPr>
            <p:ph type="title"/>
          </p:nvPr>
        </p:nvSpPr>
        <p:spPr>
          <a:prstGeom prst="rect">
            <a:avLst/>
          </a:prstGeom>
        </p:spPr>
        <p:txBody>
          <a:bodyPr/>
          <a:lstStyle/>
          <a:p>
            <a:r>
              <a:t>Natural Law</a:t>
            </a:r>
          </a:p>
        </p:txBody>
      </p:sp>
      <p:sp>
        <p:nvSpPr>
          <p:cNvPr id="141" name="“Basing itself on Sacred Scripture, which presents homosexual acts as acts of grave depravity, tradition has always declared that homosexual acts are intrinsically disordered.  They are contrary to natural law.  They close the sexual act to the gift of life.  They do not proceed from a genuine affective and sexual complementarity.  Under no circumstances can they be approved.” Catechism 2357"/>
          <p:cNvSpPr txBox="1">
            <a:spLocks noGrp="1"/>
          </p:cNvSpPr>
          <p:nvPr>
            <p:ph type="body" idx="1"/>
          </p:nvPr>
        </p:nvSpPr>
        <p:spPr>
          <a:prstGeom prst="rect">
            <a:avLst/>
          </a:prstGeom>
        </p:spPr>
        <p:txBody>
          <a:bodyPr/>
          <a:lstStyle/>
          <a:p>
            <a:r>
              <a:t>“Basing itself on Sacred Scripture, which presents homosexual acts as acts of grave depravity, tradition has always declared that homosexual acts are intrinsically disordered.  They are contrary to natural law.  They close the sexual act to the gift of life.  They do not proceed from a genuine affective and sexual complementarity.  Under no circumstances can they be approved.” Catechism 2357</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God’s design is Complementarity"/>
          <p:cNvSpPr txBox="1">
            <a:spLocks noGrp="1"/>
          </p:cNvSpPr>
          <p:nvPr>
            <p:ph type="title"/>
          </p:nvPr>
        </p:nvSpPr>
        <p:spPr>
          <a:prstGeom prst="rect">
            <a:avLst/>
          </a:prstGeom>
        </p:spPr>
        <p:txBody>
          <a:bodyPr/>
          <a:lstStyle>
            <a:lvl1pPr defTabSz="484886">
              <a:defRPr sz="6640"/>
            </a:lvl1pPr>
          </a:lstStyle>
          <a:p>
            <a:r>
              <a:t>God’s design is Complementarity</a:t>
            </a:r>
          </a:p>
        </p:txBody>
      </p:sp>
      <p:sp>
        <p:nvSpPr>
          <p:cNvPr id="144" name="“Some Pharisees approached him and tested him saying, ‘Is it lawful for a man to divorce his wife for any cause whatever?’  He said in reply ‘Have you not read that from the beginning the Creator made them male and female and for this reason a man shall leave his father and mother and be joined to his wife and the two shall become one flesh’.” (Matthew 19:3-6)"/>
          <p:cNvSpPr txBox="1">
            <a:spLocks noGrp="1"/>
          </p:cNvSpPr>
          <p:nvPr>
            <p:ph type="body" idx="1"/>
          </p:nvPr>
        </p:nvSpPr>
        <p:spPr>
          <a:prstGeom prst="rect">
            <a:avLst/>
          </a:prstGeom>
        </p:spPr>
        <p:txBody>
          <a:bodyPr/>
          <a:lstStyle/>
          <a:p>
            <a:r>
              <a:t>“Some Pharisees approached him and tested him saying, ‘Is it lawful for a man to divorce his wife for any cause whatever?’  He said in reply ‘Have you not read that from the beginning the Creator made them male and female and for this reason a man shall leave his father and mother and be joined to his wife and the two shall become one flesh’.” (Matthew 19:3-6)</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TotalTime>
  <Words>838</Words>
  <Application>Microsoft Office PowerPoint</Application>
  <PresentationFormat>Custom</PresentationFormat>
  <Paragraphs>35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Helvetica Light</vt:lpstr>
      <vt:lpstr>Helvetica Neue</vt:lpstr>
      <vt:lpstr>Helvetica Neue Light</vt:lpstr>
      <vt:lpstr>Helvetica Neue Medium</vt:lpstr>
      <vt:lpstr>Helvetica Neue Thin</vt:lpstr>
      <vt:lpstr>White</vt:lpstr>
      <vt:lpstr>The Apostolate of Courage</vt:lpstr>
      <vt:lpstr>Fr. John Harvey</vt:lpstr>
      <vt:lpstr>5 Goals of Courage</vt:lpstr>
      <vt:lpstr>5 Goals</vt:lpstr>
      <vt:lpstr>Pope Francis</vt:lpstr>
      <vt:lpstr>Imago Dei</vt:lpstr>
      <vt:lpstr>Dignity of the person</vt:lpstr>
      <vt:lpstr>Natural Law</vt:lpstr>
      <vt:lpstr>God’s design is Complementarity</vt:lpstr>
      <vt:lpstr>Church’s response to homosexuality</vt:lpstr>
      <vt:lpstr>Living Water of Christ</vt:lpstr>
      <vt:lpstr>Sharing in the divine nature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Apostolate of Courage</dc:title>
  <dc:creator>Dysinger, Fr. Luke</dc:creator>
  <cp:lastModifiedBy>Dysinger, Fr. Luke</cp:lastModifiedBy>
  <cp:revision>1</cp:revision>
  <dcterms:modified xsi:type="dcterms:W3CDTF">2017-11-21T18:36:34Z</dcterms:modified>
</cp:coreProperties>
</file>